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7" d="100"/>
          <a:sy n="77" d="100"/>
        </p:scale>
        <p:origin x="60" y="1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9254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6319599" y="1570911"/>
            <a:ext cx="7477601" cy="3332798"/>
          </a:xfrm>
          <a:prstGeom prst="rect">
            <a:avLst/>
          </a:prstGeom>
          <a:noFill/>
          <a:ln/>
        </p:spPr>
        <p:txBody>
          <a:bodyPr wrap="square" rtlCol="0" anchor="t"/>
          <a:lstStyle/>
          <a:p>
            <a:pPr marL="0" indent="0">
              <a:lnSpc>
                <a:spcPts val="6561"/>
              </a:lnSpc>
              <a:buNone/>
            </a:pPr>
            <a:r>
              <a:rPr lang="en-US" sz="5249" dirty="0">
                <a:solidFill>
                  <a:srgbClr val="38512F"/>
                </a:solidFill>
                <a:latin typeface="Lora" pitchFamily="34" charset="0"/>
                <a:ea typeface="Lora" pitchFamily="34" charset="-122"/>
                <a:cs typeface="Lora" pitchFamily="34" charset="-120"/>
              </a:rPr>
              <a:t>Problem Definition and Design Thinking for Public Transportation and Efficiency Analysis</a:t>
            </a:r>
            <a:endParaRPr lang="en-US" sz="5249" dirty="0"/>
          </a:p>
        </p:txBody>
      </p:sp>
      <p:sp>
        <p:nvSpPr>
          <p:cNvPr id="5" name="Text 3"/>
          <p:cNvSpPr/>
          <p:nvPr/>
        </p:nvSpPr>
        <p:spPr>
          <a:xfrm>
            <a:off x="6319599" y="5236964"/>
            <a:ext cx="7477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 this part, we will delve into the problem statement and outline our design approach to solving the challenges in public transportation. Through thorough analysis and innovative thinking, we aim to enhance the overall transportation experience.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833199" y="1430774"/>
            <a:ext cx="662940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Summary and Conclusion</a:t>
            </a:r>
            <a:endParaRPr lang="en-US" sz="4374" dirty="0"/>
          </a:p>
        </p:txBody>
      </p:sp>
      <p:sp>
        <p:nvSpPr>
          <p:cNvPr id="5" name="Shape 3"/>
          <p:cNvSpPr/>
          <p:nvPr/>
        </p:nvSpPr>
        <p:spPr>
          <a:xfrm>
            <a:off x="833199" y="2631996"/>
            <a:ext cx="499943" cy="499943"/>
          </a:xfrm>
          <a:prstGeom prst="roundRect">
            <a:avLst>
              <a:gd name="adj" fmla="val 13333"/>
            </a:avLst>
          </a:prstGeom>
          <a:solidFill>
            <a:srgbClr val="F6E9D5"/>
          </a:solidFill>
          <a:ln/>
        </p:spPr>
        <p:txBody>
          <a:bodyPr/>
          <a:lstStyle/>
          <a:p>
            <a:endParaRPr lang="en-IN"/>
          </a:p>
        </p:txBody>
      </p:sp>
      <p:sp>
        <p:nvSpPr>
          <p:cNvPr id="6" name="Text 4"/>
          <p:cNvSpPr/>
          <p:nvPr/>
        </p:nvSpPr>
        <p:spPr>
          <a:xfrm>
            <a:off x="1022152" y="2673668"/>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7" name="Text 5"/>
          <p:cNvSpPr/>
          <p:nvPr/>
        </p:nvSpPr>
        <p:spPr>
          <a:xfrm>
            <a:off x="1555313" y="2708315"/>
            <a:ext cx="2905601" cy="69437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Analyzing Public Transportation</a:t>
            </a:r>
            <a:endParaRPr lang="en-US" sz="2187" dirty="0"/>
          </a:p>
        </p:txBody>
      </p:sp>
      <p:sp>
        <p:nvSpPr>
          <p:cNvPr id="8" name="Text 6"/>
          <p:cNvSpPr/>
          <p:nvPr/>
        </p:nvSpPr>
        <p:spPr>
          <a:xfrm>
            <a:off x="1555313" y="3624858"/>
            <a:ext cx="2905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By analyzing data and listening to passenger feedback, we can enhance public transportation services.</a:t>
            </a:r>
            <a:endParaRPr lang="en-US" sz="1750" dirty="0"/>
          </a:p>
        </p:txBody>
      </p:sp>
      <p:sp>
        <p:nvSpPr>
          <p:cNvPr id="9" name="Shape 7"/>
          <p:cNvSpPr/>
          <p:nvPr/>
        </p:nvSpPr>
        <p:spPr>
          <a:xfrm>
            <a:off x="4683085" y="2631996"/>
            <a:ext cx="499943" cy="499943"/>
          </a:xfrm>
          <a:prstGeom prst="roundRect">
            <a:avLst>
              <a:gd name="adj" fmla="val 13333"/>
            </a:avLst>
          </a:prstGeom>
          <a:solidFill>
            <a:srgbClr val="F6E9D5"/>
          </a:solidFill>
          <a:ln/>
        </p:spPr>
        <p:txBody>
          <a:bodyPr/>
          <a:lstStyle/>
          <a:p>
            <a:endParaRPr lang="en-IN"/>
          </a:p>
        </p:txBody>
      </p:sp>
      <p:sp>
        <p:nvSpPr>
          <p:cNvPr id="10" name="Text 8"/>
          <p:cNvSpPr/>
          <p:nvPr/>
        </p:nvSpPr>
        <p:spPr>
          <a:xfrm>
            <a:off x="4845368" y="2673668"/>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1" name="Text 9"/>
          <p:cNvSpPr/>
          <p:nvPr/>
        </p:nvSpPr>
        <p:spPr>
          <a:xfrm>
            <a:off x="5405199" y="2708315"/>
            <a:ext cx="278892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Optimizing Efficiency</a:t>
            </a:r>
            <a:endParaRPr lang="en-US" sz="2187" dirty="0"/>
          </a:p>
        </p:txBody>
      </p:sp>
      <p:sp>
        <p:nvSpPr>
          <p:cNvPr id="12" name="Text 10"/>
          <p:cNvSpPr/>
          <p:nvPr/>
        </p:nvSpPr>
        <p:spPr>
          <a:xfrm>
            <a:off x="5405199" y="3277672"/>
            <a:ext cx="2905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Improving service efficiency and on-time performance leads to a reliable and convenient transportation experience.</a:t>
            </a:r>
            <a:endParaRPr lang="en-US" sz="1750" dirty="0"/>
          </a:p>
        </p:txBody>
      </p:sp>
      <p:sp>
        <p:nvSpPr>
          <p:cNvPr id="13" name="Shape 11"/>
          <p:cNvSpPr/>
          <p:nvPr/>
        </p:nvSpPr>
        <p:spPr>
          <a:xfrm>
            <a:off x="833199" y="5442228"/>
            <a:ext cx="499943" cy="499943"/>
          </a:xfrm>
          <a:prstGeom prst="roundRect">
            <a:avLst>
              <a:gd name="adj" fmla="val 13333"/>
            </a:avLst>
          </a:prstGeom>
          <a:solidFill>
            <a:srgbClr val="F6E9D5"/>
          </a:solidFill>
          <a:ln/>
        </p:spPr>
        <p:txBody>
          <a:bodyPr/>
          <a:lstStyle/>
          <a:p>
            <a:endParaRPr lang="en-IN"/>
          </a:p>
        </p:txBody>
      </p:sp>
      <p:sp>
        <p:nvSpPr>
          <p:cNvPr id="14" name="Text 12"/>
          <p:cNvSpPr/>
          <p:nvPr/>
        </p:nvSpPr>
        <p:spPr>
          <a:xfrm>
            <a:off x="991672" y="5483900"/>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1555313" y="5518547"/>
            <a:ext cx="386334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Empowering Decision Makers</a:t>
            </a:r>
            <a:endParaRPr lang="en-US" sz="2187" dirty="0"/>
          </a:p>
        </p:txBody>
      </p:sp>
      <p:sp>
        <p:nvSpPr>
          <p:cNvPr id="16" name="Text 14"/>
          <p:cNvSpPr/>
          <p:nvPr/>
        </p:nvSpPr>
        <p:spPr>
          <a:xfrm>
            <a:off x="1555313" y="6087904"/>
            <a:ext cx="6755487" cy="710803"/>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Data-driven insights empower decision makers to implement effective strategies for transportation improvements.</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Conclusion</a:t>
            </a:r>
            <a:endParaRPr lang="en-US" sz="4374" dirty="0"/>
          </a:p>
        </p:txBody>
      </p:sp>
      <p:sp>
        <p:nvSpPr>
          <p:cNvPr id="6" name="Text 3"/>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Through the analysis of public transportation data, we can identify areas that require improvement and support transport improvement initiatives. Effective data visualisation strategies and code integration will simplify complex transportation data analysis and provide actionable insights for public transportation improvement.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354455"/>
            <a:ext cx="491490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Problem Definition</a:t>
            </a:r>
            <a:endParaRPr lang="en-US" sz="4374" dirty="0"/>
          </a:p>
        </p:txBody>
      </p:sp>
      <p:sp>
        <p:nvSpPr>
          <p:cNvPr id="5" name="Shape 3"/>
          <p:cNvSpPr/>
          <p:nvPr/>
        </p:nvSpPr>
        <p:spPr>
          <a:xfrm>
            <a:off x="2348389" y="2493169"/>
            <a:ext cx="4855726" cy="2079903"/>
          </a:xfrm>
          <a:prstGeom prst="roundRect">
            <a:avLst>
              <a:gd name="adj" fmla="val 3205"/>
            </a:avLst>
          </a:prstGeom>
          <a:solidFill>
            <a:srgbClr val="F6E9D5"/>
          </a:solidFill>
          <a:ln/>
        </p:spPr>
        <p:txBody>
          <a:bodyPr/>
          <a:lstStyle/>
          <a:p>
            <a:endParaRPr lang="en-IN"/>
          </a:p>
        </p:txBody>
      </p:sp>
      <p:sp>
        <p:nvSpPr>
          <p:cNvPr id="6" name="Text 4"/>
          <p:cNvSpPr/>
          <p:nvPr/>
        </p:nvSpPr>
        <p:spPr>
          <a:xfrm>
            <a:off x="2570559" y="2715339"/>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The Objective</a:t>
            </a:r>
            <a:endParaRPr lang="en-US" sz="2187" dirty="0"/>
          </a:p>
        </p:txBody>
      </p:sp>
      <p:sp>
        <p:nvSpPr>
          <p:cNvPr id="7" name="Text 5"/>
          <p:cNvSpPr/>
          <p:nvPr/>
        </p:nvSpPr>
        <p:spPr>
          <a:xfrm>
            <a:off x="2570559" y="3284696"/>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To assess service efficiency, on-time performance, and passenger feedback in public transportation.</a:t>
            </a:r>
            <a:endParaRPr lang="en-US" sz="1750" dirty="0"/>
          </a:p>
        </p:txBody>
      </p:sp>
      <p:sp>
        <p:nvSpPr>
          <p:cNvPr id="8" name="Shape 6"/>
          <p:cNvSpPr/>
          <p:nvPr/>
        </p:nvSpPr>
        <p:spPr>
          <a:xfrm>
            <a:off x="7426285" y="2493169"/>
            <a:ext cx="4855726" cy="2079903"/>
          </a:xfrm>
          <a:prstGeom prst="roundRect">
            <a:avLst>
              <a:gd name="adj" fmla="val 3205"/>
            </a:avLst>
          </a:prstGeom>
          <a:solidFill>
            <a:srgbClr val="F6E9D5"/>
          </a:solidFill>
          <a:ln/>
        </p:spPr>
        <p:txBody>
          <a:bodyPr/>
          <a:lstStyle/>
          <a:p>
            <a:endParaRPr lang="en-IN"/>
          </a:p>
        </p:txBody>
      </p:sp>
      <p:sp>
        <p:nvSpPr>
          <p:cNvPr id="9" name="Text 7"/>
          <p:cNvSpPr/>
          <p:nvPr/>
        </p:nvSpPr>
        <p:spPr>
          <a:xfrm>
            <a:off x="7648456" y="2715339"/>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Analysis Goals</a:t>
            </a:r>
            <a:endParaRPr lang="en-US" sz="2187" dirty="0"/>
          </a:p>
        </p:txBody>
      </p:sp>
      <p:sp>
        <p:nvSpPr>
          <p:cNvPr id="10" name="Text 8"/>
          <p:cNvSpPr/>
          <p:nvPr/>
        </p:nvSpPr>
        <p:spPr>
          <a:xfrm>
            <a:off x="7648456" y="3284696"/>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Define specific objectives, such as evaluating on-time performance, passenger satisfaction, and overall service efficiency.</a:t>
            </a:r>
            <a:endParaRPr lang="en-US" sz="1750" dirty="0"/>
          </a:p>
        </p:txBody>
      </p:sp>
      <p:sp>
        <p:nvSpPr>
          <p:cNvPr id="11" name="Shape 9"/>
          <p:cNvSpPr/>
          <p:nvPr/>
        </p:nvSpPr>
        <p:spPr>
          <a:xfrm>
            <a:off x="2348389" y="4795242"/>
            <a:ext cx="4855726" cy="2079903"/>
          </a:xfrm>
          <a:prstGeom prst="roundRect">
            <a:avLst>
              <a:gd name="adj" fmla="val 3205"/>
            </a:avLst>
          </a:prstGeom>
          <a:solidFill>
            <a:srgbClr val="F6E9D5"/>
          </a:solidFill>
          <a:ln/>
        </p:spPr>
        <p:txBody>
          <a:bodyPr/>
          <a:lstStyle/>
          <a:p>
            <a:endParaRPr lang="en-IN"/>
          </a:p>
        </p:txBody>
      </p:sp>
      <p:sp>
        <p:nvSpPr>
          <p:cNvPr id="12" name="Text 10"/>
          <p:cNvSpPr/>
          <p:nvPr/>
        </p:nvSpPr>
        <p:spPr>
          <a:xfrm>
            <a:off x="2570559" y="5017413"/>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Data Collection</a:t>
            </a:r>
            <a:endParaRPr lang="en-US" sz="2187" dirty="0"/>
          </a:p>
        </p:txBody>
      </p:sp>
      <p:sp>
        <p:nvSpPr>
          <p:cNvPr id="13" name="Text 11"/>
          <p:cNvSpPr/>
          <p:nvPr/>
        </p:nvSpPr>
        <p:spPr>
          <a:xfrm>
            <a:off x="2570559" y="5586770"/>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sources for transportation data, including schedules, real-time updates, and invaluable passenger feedback.</a:t>
            </a:r>
            <a:endParaRPr lang="en-US" sz="1750" dirty="0"/>
          </a:p>
        </p:txBody>
      </p:sp>
      <p:sp>
        <p:nvSpPr>
          <p:cNvPr id="14" name="Shape 12"/>
          <p:cNvSpPr/>
          <p:nvPr/>
        </p:nvSpPr>
        <p:spPr>
          <a:xfrm>
            <a:off x="7426285" y="4795242"/>
            <a:ext cx="4855726" cy="2079903"/>
          </a:xfrm>
          <a:prstGeom prst="roundRect">
            <a:avLst>
              <a:gd name="adj" fmla="val 3205"/>
            </a:avLst>
          </a:prstGeom>
          <a:solidFill>
            <a:srgbClr val="F6E9D5"/>
          </a:solidFill>
          <a:ln/>
        </p:spPr>
        <p:txBody>
          <a:bodyPr/>
          <a:lstStyle/>
          <a:p>
            <a:endParaRPr lang="en-IN"/>
          </a:p>
        </p:txBody>
      </p:sp>
      <p:sp>
        <p:nvSpPr>
          <p:cNvPr id="15" name="Text 13"/>
          <p:cNvSpPr/>
          <p:nvPr/>
        </p:nvSpPr>
        <p:spPr>
          <a:xfrm>
            <a:off x="7648456" y="5017413"/>
            <a:ext cx="281940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Visualization Strategy</a:t>
            </a:r>
            <a:endParaRPr lang="en-US" sz="2187" dirty="0"/>
          </a:p>
        </p:txBody>
      </p:sp>
      <p:sp>
        <p:nvSpPr>
          <p:cNvPr id="16" name="Text 14"/>
          <p:cNvSpPr/>
          <p:nvPr/>
        </p:nvSpPr>
        <p:spPr>
          <a:xfrm>
            <a:off x="7648456" y="5586770"/>
            <a:ext cx="4411385" cy="710803"/>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Plan the creation of informative dashboards and reports using IBM Cognos.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6319599" y="740688"/>
            <a:ext cx="4443889"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Design Thinking</a:t>
            </a:r>
            <a:endParaRPr lang="en-US" sz="4374" dirty="0"/>
          </a:p>
        </p:txBody>
      </p:sp>
      <p:sp>
        <p:nvSpPr>
          <p:cNvPr id="5" name="Shape 3"/>
          <p:cNvSpPr/>
          <p:nvPr/>
        </p:nvSpPr>
        <p:spPr>
          <a:xfrm>
            <a:off x="6319599" y="1941909"/>
            <a:ext cx="499943" cy="499943"/>
          </a:xfrm>
          <a:prstGeom prst="roundRect">
            <a:avLst>
              <a:gd name="adj" fmla="val 13333"/>
            </a:avLst>
          </a:prstGeom>
          <a:solidFill>
            <a:srgbClr val="F6E9D5"/>
          </a:solidFill>
          <a:ln/>
        </p:spPr>
        <p:txBody>
          <a:bodyPr/>
          <a:lstStyle/>
          <a:p>
            <a:endParaRPr lang="en-IN"/>
          </a:p>
        </p:txBody>
      </p:sp>
      <p:sp>
        <p:nvSpPr>
          <p:cNvPr id="6" name="Text 4"/>
          <p:cNvSpPr/>
          <p:nvPr/>
        </p:nvSpPr>
        <p:spPr>
          <a:xfrm>
            <a:off x="6508552" y="1983581"/>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7" name="Text 5"/>
          <p:cNvSpPr/>
          <p:nvPr/>
        </p:nvSpPr>
        <p:spPr>
          <a:xfrm>
            <a:off x="7041713" y="2018228"/>
            <a:ext cx="247650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Analysis Objectives</a:t>
            </a:r>
            <a:endParaRPr lang="en-US" sz="2187" dirty="0"/>
          </a:p>
        </p:txBody>
      </p:sp>
      <p:sp>
        <p:nvSpPr>
          <p:cNvPr id="8" name="Text 6"/>
          <p:cNvSpPr/>
          <p:nvPr/>
        </p:nvSpPr>
        <p:spPr>
          <a:xfrm>
            <a:off x="7041713" y="2587585"/>
            <a:ext cx="6755487" cy="355402"/>
          </a:xfrm>
          <a:prstGeom prst="rect">
            <a:avLst/>
          </a:prstGeom>
          <a:noFill/>
          <a:ln/>
        </p:spPr>
        <p:txBody>
          <a:bodyPr wrap="non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Set clear goals and objectives for your design project.</a:t>
            </a:r>
            <a:endParaRPr lang="en-US" sz="1750" dirty="0"/>
          </a:p>
        </p:txBody>
      </p:sp>
      <p:sp>
        <p:nvSpPr>
          <p:cNvPr id="9" name="Shape 7"/>
          <p:cNvSpPr/>
          <p:nvPr/>
        </p:nvSpPr>
        <p:spPr>
          <a:xfrm>
            <a:off x="6319599" y="3338751"/>
            <a:ext cx="499943" cy="499943"/>
          </a:xfrm>
          <a:prstGeom prst="roundRect">
            <a:avLst>
              <a:gd name="adj" fmla="val 13333"/>
            </a:avLst>
          </a:prstGeom>
          <a:solidFill>
            <a:srgbClr val="F6E9D5"/>
          </a:solidFill>
          <a:ln/>
        </p:spPr>
        <p:txBody>
          <a:bodyPr/>
          <a:lstStyle/>
          <a:p>
            <a:endParaRPr lang="en-IN"/>
          </a:p>
        </p:txBody>
      </p:sp>
      <p:sp>
        <p:nvSpPr>
          <p:cNvPr id="10" name="Text 8"/>
          <p:cNvSpPr/>
          <p:nvPr/>
        </p:nvSpPr>
        <p:spPr>
          <a:xfrm>
            <a:off x="6481882" y="3380423"/>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1" name="Text 9"/>
          <p:cNvSpPr/>
          <p:nvPr/>
        </p:nvSpPr>
        <p:spPr>
          <a:xfrm>
            <a:off x="7041713" y="3415070"/>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Data Collection</a:t>
            </a:r>
            <a:endParaRPr lang="en-US" sz="2187" dirty="0"/>
          </a:p>
        </p:txBody>
      </p:sp>
      <p:sp>
        <p:nvSpPr>
          <p:cNvPr id="12" name="Text 10"/>
          <p:cNvSpPr/>
          <p:nvPr/>
        </p:nvSpPr>
        <p:spPr>
          <a:xfrm>
            <a:off x="7041713" y="3984427"/>
            <a:ext cx="6755487" cy="355402"/>
          </a:xfrm>
          <a:prstGeom prst="rect">
            <a:avLst/>
          </a:prstGeom>
          <a:noFill/>
          <a:ln/>
        </p:spPr>
        <p:txBody>
          <a:bodyPr wrap="non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Gather relevant data and insights about your target audience.</a:t>
            </a:r>
            <a:endParaRPr lang="en-US" sz="1750" dirty="0"/>
          </a:p>
        </p:txBody>
      </p:sp>
      <p:sp>
        <p:nvSpPr>
          <p:cNvPr id="13" name="Shape 11"/>
          <p:cNvSpPr/>
          <p:nvPr/>
        </p:nvSpPr>
        <p:spPr>
          <a:xfrm>
            <a:off x="6319599" y="4735592"/>
            <a:ext cx="499943" cy="499943"/>
          </a:xfrm>
          <a:prstGeom prst="roundRect">
            <a:avLst>
              <a:gd name="adj" fmla="val 13333"/>
            </a:avLst>
          </a:prstGeom>
          <a:solidFill>
            <a:srgbClr val="F6E9D5"/>
          </a:solidFill>
          <a:ln/>
        </p:spPr>
        <p:txBody>
          <a:bodyPr/>
          <a:lstStyle/>
          <a:p>
            <a:endParaRPr lang="en-IN"/>
          </a:p>
        </p:txBody>
      </p:sp>
      <p:sp>
        <p:nvSpPr>
          <p:cNvPr id="14" name="Text 12"/>
          <p:cNvSpPr/>
          <p:nvPr/>
        </p:nvSpPr>
        <p:spPr>
          <a:xfrm>
            <a:off x="6478072" y="4777264"/>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7041713" y="4811911"/>
            <a:ext cx="281940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Visualization Strategy</a:t>
            </a:r>
            <a:endParaRPr lang="en-US" sz="2187" dirty="0"/>
          </a:p>
        </p:txBody>
      </p:sp>
      <p:sp>
        <p:nvSpPr>
          <p:cNvPr id="16" name="Text 14"/>
          <p:cNvSpPr/>
          <p:nvPr/>
        </p:nvSpPr>
        <p:spPr>
          <a:xfrm>
            <a:off x="7041713" y="5381268"/>
            <a:ext cx="6755487" cy="710803"/>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Create visual representations to better understand your research findings.</a:t>
            </a:r>
            <a:endParaRPr lang="en-US" sz="1750" dirty="0"/>
          </a:p>
        </p:txBody>
      </p:sp>
      <p:sp>
        <p:nvSpPr>
          <p:cNvPr id="17" name="Shape 15"/>
          <p:cNvSpPr/>
          <p:nvPr/>
        </p:nvSpPr>
        <p:spPr>
          <a:xfrm>
            <a:off x="6319599" y="6487835"/>
            <a:ext cx="499943" cy="499943"/>
          </a:xfrm>
          <a:prstGeom prst="roundRect">
            <a:avLst>
              <a:gd name="adj" fmla="val 13333"/>
            </a:avLst>
          </a:prstGeom>
          <a:solidFill>
            <a:srgbClr val="F6E9D5"/>
          </a:solidFill>
          <a:ln/>
        </p:spPr>
        <p:txBody>
          <a:bodyPr/>
          <a:lstStyle/>
          <a:p>
            <a:endParaRPr lang="en-IN"/>
          </a:p>
        </p:txBody>
      </p:sp>
      <p:sp>
        <p:nvSpPr>
          <p:cNvPr id="18" name="Text 16"/>
          <p:cNvSpPr/>
          <p:nvPr/>
        </p:nvSpPr>
        <p:spPr>
          <a:xfrm>
            <a:off x="6478072" y="6529507"/>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4</a:t>
            </a:r>
            <a:endParaRPr lang="en-US" sz="2624" dirty="0"/>
          </a:p>
        </p:txBody>
      </p:sp>
      <p:sp>
        <p:nvSpPr>
          <p:cNvPr id="19" name="Text 17"/>
          <p:cNvSpPr/>
          <p:nvPr/>
        </p:nvSpPr>
        <p:spPr>
          <a:xfrm>
            <a:off x="7041713" y="6564154"/>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Core Integration</a:t>
            </a:r>
            <a:endParaRPr lang="en-US" sz="2187" dirty="0"/>
          </a:p>
        </p:txBody>
      </p:sp>
      <p:sp>
        <p:nvSpPr>
          <p:cNvPr id="20" name="Text 18"/>
          <p:cNvSpPr/>
          <p:nvPr/>
        </p:nvSpPr>
        <p:spPr>
          <a:xfrm>
            <a:off x="7041713" y="7133511"/>
            <a:ext cx="6755487" cy="355402"/>
          </a:xfrm>
          <a:prstGeom prst="rect">
            <a:avLst/>
          </a:prstGeom>
          <a:noFill/>
          <a:ln/>
        </p:spPr>
        <p:txBody>
          <a:bodyPr wrap="non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Integrate user feedback and insights into your design solution.</a:t>
            </a:r>
            <a:endParaRPr lang="en-US" sz="1750" dirty="0"/>
          </a:p>
        </p:txBody>
      </p:sp>
      <p:pic>
        <p:nvPicPr>
          <p:cNvPr id="21"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282898"/>
            <a:ext cx="802386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Collecting Transportation Data</a:t>
            </a:r>
            <a:endParaRPr lang="en-US" sz="4374" dirty="0"/>
          </a:p>
        </p:txBody>
      </p:sp>
      <p:pic>
        <p:nvPicPr>
          <p:cNvPr id="5" name="Image 0" descr="preencoded.png"/>
          <p:cNvPicPr>
            <a:picLocks noChangeAspect="1"/>
          </p:cNvPicPr>
          <p:nvPr/>
        </p:nvPicPr>
        <p:blipFill>
          <a:blip r:embed="rId3"/>
          <a:stretch>
            <a:fillRect/>
          </a:stretch>
        </p:blipFill>
        <p:spPr>
          <a:xfrm>
            <a:off x="2348389" y="2421612"/>
            <a:ext cx="3088958" cy="1909048"/>
          </a:xfrm>
          <a:prstGeom prst="rect">
            <a:avLst/>
          </a:prstGeom>
        </p:spPr>
      </p:pic>
      <p:sp>
        <p:nvSpPr>
          <p:cNvPr id="6" name="Text 3"/>
          <p:cNvSpPr/>
          <p:nvPr/>
        </p:nvSpPr>
        <p:spPr>
          <a:xfrm>
            <a:off x="2348389" y="4608314"/>
            <a:ext cx="251460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Sources &amp; Methods</a:t>
            </a:r>
            <a:endParaRPr lang="en-US" sz="2187" dirty="0"/>
          </a:p>
        </p:txBody>
      </p:sp>
      <p:sp>
        <p:nvSpPr>
          <p:cNvPr id="7" name="Text 4"/>
          <p:cNvSpPr/>
          <p:nvPr/>
        </p:nvSpPr>
        <p:spPr>
          <a:xfrm>
            <a:off x="2348389" y="5177671"/>
            <a:ext cx="3088958" cy="1421606"/>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and gather data from various sources, such as schedules, real-time updates, and passenger feedback.</a:t>
            </a:r>
            <a:endParaRPr lang="en-US" sz="1750" dirty="0"/>
          </a:p>
        </p:txBody>
      </p:sp>
      <p:pic>
        <p:nvPicPr>
          <p:cNvPr id="8" name="Image 1" descr="preencoded.png"/>
          <p:cNvPicPr>
            <a:picLocks noChangeAspect="1"/>
          </p:cNvPicPr>
          <p:nvPr/>
        </p:nvPicPr>
        <p:blipFill>
          <a:blip r:embed="rId4"/>
          <a:stretch>
            <a:fillRect/>
          </a:stretch>
        </p:blipFill>
        <p:spPr>
          <a:xfrm>
            <a:off x="5770602" y="2421612"/>
            <a:ext cx="3088958" cy="1909048"/>
          </a:xfrm>
          <a:prstGeom prst="rect">
            <a:avLst/>
          </a:prstGeom>
        </p:spPr>
      </p:pic>
      <p:sp>
        <p:nvSpPr>
          <p:cNvPr id="9" name="Text 5"/>
          <p:cNvSpPr/>
          <p:nvPr/>
        </p:nvSpPr>
        <p:spPr>
          <a:xfrm>
            <a:off x="5770602" y="4608314"/>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Analysis</a:t>
            </a:r>
            <a:endParaRPr lang="en-US" sz="2187" dirty="0"/>
          </a:p>
        </p:txBody>
      </p:sp>
      <p:sp>
        <p:nvSpPr>
          <p:cNvPr id="10" name="Text 6"/>
          <p:cNvSpPr/>
          <p:nvPr/>
        </p:nvSpPr>
        <p:spPr>
          <a:xfrm>
            <a:off x="5770602" y="5177671"/>
            <a:ext cx="3088958" cy="1421606"/>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Apply analytical techniques to uncover insights and patterns within the collected transportation data.</a:t>
            </a:r>
            <a:endParaRPr lang="en-US" sz="1750" dirty="0"/>
          </a:p>
        </p:txBody>
      </p:sp>
      <p:pic>
        <p:nvPicPr>
          <p:cNvPr id="11" name="Image 2" descr="preencoded.png"/>
          <p:cNvPicPr>
            <a:picLocks noChangeAspect="1"/>
          </p:cNvPicPr>
          <p:nvPr/>
        </p:nvPicPr>
        <p:blipFill>
          <a:blip r:embed="rId5"/>
          <a:stretch>
            <a:fillRect/>
          </a:stretch>
        </p:blipFill>
        <p:spPr>
          <a:xfrm>
            <a:off x="9192816" y="2421612"/>
            <a:ext cx="3089077" cy="1909167"/>
          </a:xfrm>
          <a:prstGeom prst="rect">
            <a:avLst/>
          </a:prstGeom>
        </p:spPr>
      </p:pic>
      <p:sp>
        <p:nvSpPr>
          <p:cNvPr id="12" name="Text 7"/>
          <p:cNvSpPr/>
          <p:nvPr/>
        </p:nvSpPr>
        <p:spPr>
          <a:xfrm>
            <a:off x="9192816" y="4608433"/>
            <a:ext cx="3089077" cy="694373"/>
          </a:xfrm>
          <a:prstGeom prst="rect">
            <a:avLst/>
          </a:prstGeom>
          <a:noFill/>
          <a:ln/>
        </p:spPr>
        <p:txBody>
          <a:bodyPr wrap="squar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Informative Dashboards</a:t>
            </a:r>
            <a:endParaRPr lang="en-US" sz="2187" dirty="0"/>
          </a:p>
        </p:txBody>
      </p:sp>
      <p:sp>
        <p:nvSpPr>
          <p:cNvPr id="13" name="Text 8"/>
          <p:cNvSpPr/>
          <p:nvPr/>
        </p:nvSpPr>
        <p:spPr>
          <a:xfrm>
            <a:off x="9192816" y="5524976"/>
            <a:ext cx="3089077" cy="1421606"/>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Visualize the collected data through intuitive dashboards for easy interpretation and decision-making.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6319599" y="905947"/>
            <a:ext cx="7477601" cy="138874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Enhancing Service Efficiency</a:t>
            </a:r>
            <a:endParaRPr lang="en-US" sz="4374" dirty="0"/>
          </a:p>
        </p:txBody>
      </p:sp>
      <p:sp>
        <p:nvSpPr>
          <p:cNvPr id="5" name="Shape 3"/>
          <p:cNvSpPr/>
          <p:nvPr/>
        </p:nvSpPr>
        <p:spPr>
          <a:xfrm>
            <a:off x="6319599" y="2801541"/>
            <a:ext cx="499943" cy="499943"/>
          </a:xfrm>
          <a:prstGeom prst="roundRect">
            <a:avLst>
              <a:gd name="adj" fmla="val 13333"/>
            </a:avLst>
          </a:prstGeom>
          <a:solidFill>
            <a:srgbClr val="F6E9D5"/>
          </a:solidFill>
          <a:ln/>
        </p:spPr>
        <p:txBody>
          <a:bodyPr/>
          <a:lstStyle/>
          <a:p>
            <a:endParaRPr lang="en-IN"/>
          </a:p>
        </p:txBody>
      </p:sp>
      <p:sp>
        <p:nvSpPr>
          <p:cNvPr id="6" name="Text 4"/>
          <p:cNvSpPr/>
          <p:nvPr/>
        </p:nvSpPr>
        <p:spPr>
          <a:xfrm>
            <a:off x="6508552" y="2843213"/>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7" name="Text 5"/>
          <p:cNvSpPr/>
          <p:nvPr/>
        </p:nvSpPr>
        <p:spPr>
          <a:xfrm>
            <a:off x="7041713" y="2877860"/>
            <a:ext cx="2905601" cy="69437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On-Time Performance</a:t>
            </a:r>
            <a:endParaRPr lang="en-US" sz="2187" dirty="0"/>
          </a:p>
        </p:txBody>
      </p:sp>
      <p:sp>
        <p:nvSpPr>
          <p:cNvPr id="8" name="Text 6"/>
          <p:cNvSpPr/>
          <p:nvPr/>
        </p:nvSpPr>
        <p:spPr>
          <a:xfrm>
            <a:off x="7041713" y="3794403"/>
            <a:ext cx="2905601"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Assess and analyze the punctuality of public transportation services to identify areas for improvement.</a:t>
            </a:r>
            <a:endParaRPr lang="en-US" sz="1750" dirty="0"/>
          </a:p>
        </p:txBody>
      </p:sp>
      <p:sp>
        <p:nvSpPr>
          <p:cNvPr id="9" name="Shape 7"/>
          <p:cNvSpPr/>
          <p:nvPr/>
        </p:nvSpPr>
        <p:spPr>
          <a:xfrm>
            <a:off x="10169485" y="2801541"/>
            <a:ext cx="499943" cy="499943"/>
          </a:xfrm>
          <a:prstGeom prst="roundRect">
            <a:avLst>
              <a:gd name="adj" fmla="val 13333"/>
            </a:avLst>
          </a:prstGeom>
          <a:solidFill>
            <a:srgbClr val="F6E9D5"/>
          </a:solidFill>
          <a:ln/>
        </p:spPr>
        <p:txBody>
          <a:bodyPr/>
          <a:lstStyle/>
          <a:p>
            <a:endParaRPr lang="en-IN"/>
          </a:p>
        </p:txBody>
      </p:sp>
      <p:sp>
        <p:nvSpPr>
          <p:cNvPr id="10" name="Text 8"/>
          <p:cNvSpPr/>
          <p:nvPr/>
        </p:nvSpPr>
        <p:spPr>
          <a:xfrm>
            <a:off x="10331768" y="2843213"/>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1" name="Text 9"/>
          <p:cNvSpPr/>
          <p:nvPr/>
        </p:nvSpPr>
        <p:spPr>
          <a:xfrm>
            <a:off x="10891599" y="2877860"/>
            <a:ext cx="290322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Passenger Satisfaction</a:t>
            </a:r>
            <a:endParaRPr lang="en-US" sz="2187" dirty="0"/>
          </a:p>
        </p:txBody>
      </p:sp>
      <p:sp>
        <p:nvSpPr>
          <p:cNvPr id="12" name="Text 10"/>
          <p:cNvSpPr/>
          <p:nvPr/>
        </p:nvSpPr>
        <p:spPr>
          <a:xfrm>
            <a:off x="10891599" y="3447217"/>
            <a:ext cx="2905601"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Evaluate passenger feedback to gain insights into their satisfaction and uncover opportunities for better service.</a:t>
            </a:r>
            <a:endParaRPr lang="en-US" sz="1750" dirty="0"/>
          </a:p>
        </p:txBody>
      </p:sp>
      <p:sp>
        <p:nvSpPr>
          <p:cNvPr id="13" name="Shape 11"/>
          <p:cNvSpPr/>
          <p:nvPr/>
        </p:nvSpPr>
        <p:spPr>
          <a:xfrm>
            <a:off x="6319599" y="5967174"/>
            <a:ext cx="499943" cy="499943"/>
          </a:xfrm>
          <a:prstGeom prst="roundRect">
            <a:avLst>
              <a:gd name="adj" fmla="val 13333"/>
            </a:avLst>
          </a:prstGeom>
          <a:solidFill>
            <a:srgbClr val="F6E9D5"/>
          </a:solidFill>
          <a:ln/>
        </p:spPr>
        <p:txBody>
          <a:bodyPr/>
          <a:lstStyle/>
          <a:p>
            <a:endParaRPr lang="en-IN"/>
          </a:p>
        </p:txBody>
      </p:sp>
      <p:sp>
        <p:nvSpPr>
          <p:cNvPr id="14" name="Text 12"/>
          <p:cNvSpPr/>
          <p:nvPr/>
        </p:nvSpPr>
        <p:spPr>
          <a:xfrm>
            <a:off x="6478072" y="6008846"/>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7041713" y="6043493"/>
            <a:ext cx="278130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Service Improvement</a:t>
            </a:r>
            <a:endParaRPr lang="en-US" sz="2187" dirty="0"/>
          </a:p>
        </p:txBody>
      </p:sp>
      <p:sp>
        <p:nvSpPr>
          <p:cNvPr id="16" name="Text 14"/>
          <p:cNvSpPr/>
          <p:nvPr/>
        </p:nvSpPr>
        <p:spPr>
          <a:xfrm>
            <a:off x="7041713" y="6612850"/>
            <a:ext cx="6755487" cy="710803"/>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potential areas where service can be enhanced, leading to a better overall transportation experience.</a:t>
            </a:r>
            <a:endParaRPr lang="en-US" sz="1750"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882378"/>
            <a:ext cx="4907280" cy="416481"/>
          </a:xfrm>
          <a:prstGeom prst="rect">
            <a:avLst/>
          </a:prstGeom>
          <a:noFill/>
          <a:ln/>
        </p:spPr>
        <p:txBody>
          <a:bodyPr wrap="none" rtlCol="0" anchor="t"/>
          <a:lstStyle/>
          <a:p>
            <a:pPr marL="0" indent="0">
              <a:lnSpc>
                <a:spcPts val="3281"/>
              </a:lnSpc>
              <a:buNone/>
            </a:pPr>
            <a:r>
              <a:rPr lang="en-US" sz="2624" b="1" dirty="0">
                <a:solidFill>
                  <a:srgbClr val="1F7135"/>
                </a:solidFill>
                <a:latin typeface="Lora" pitchFamily="34" charset="0"/>
                <a:ea typeface="Lora" pitchFamily="34" charset="-122"/>
                <a:cs typeface="Lora" pitchFamily="34" charset="-120"/>
              </a:rPr>
              <a:t>Visualization with IBM Cognos</a:t>
            </a:r>
            <a:endParaRPr lang="en-US" sz="2624" dirty="0"/>
          </a:p>
        </p:txBody>
      </p:sp>
      <p:sp>
        <p:nvSpPr>
          <p:cNvPr id="6" name="Text 3"/>
          <p:cNvSpPr/>
          <p:nvPr/>
        </p:nvSpPr>
        <p:spPr>
          <a:xfrm>
            <a:off x="833199" y="2748677"/>
            <a:ext cx="2130862" cy="355402"/>
          </a:xfrm>
          <a:prstGeom prst="rect">
            <a:avLst/>
          </a:prstGeom>
          <a:noFill/>
          <a:ln/>
        </p:spPr>
        <p:txBody>
          <a:bodyPr wrap="none" rtlCol="0" anchor="t"/>
          <a:lstStyle/>
          <a:p>
            <a:pPr marL="0" indent="0">
              <a:lnSpc>
                <a:spcPts val="2799"/>
              </a:lnSpc>
              <a:buNone/>
            </a:pPr>
            <a:r>
              <a:rPr lang="en-US" sz="1750" b="1" dirty="0">
                <a:solidFill>
                  <a:srgbClr val="1F7135"/>
                </a:solidFill>
                <a:latin typeface="Source Sans Pro" pitchFamily="34" charset="0"/>
                <a:ea typeface="Source Sans Pro" pitchFamily="34" charset="-122"/>
                <a:cs typeface="Source Sans Pro" pitchFamily="34" charset="-120"/>
              </a:rPr>
              <a:t>Data Analysis</a:t>
            </a:r>
            <a:endParaRPr lang="en-US" sz="1750" dirty="0"/>
          </a:p>
        </p:txBody>
      </p:sp>
      <p:sp>
        <p:nvSpPr>
          <p:cNvPr id="7" name="Text 4"/>
          <p:cNvSpPr/>
          <p:nvPr/>
        </p:nvSpPr>
        <p:spPr>
          <a:xfrm>
            <a:off x="833199" y="3303984"/>
            <a:ext cx="2130862" cy="2132409"/>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Leverage the capabilities of IBM Cognos to analyze transportation data and extract meaningful insights.</a:t>
            </a:r>
            <a:endParaRPr lang="en-US" sz="1750" dirty="0"/>
          </a:p>
        </p:txBody>
      </p:sp>
      <p:sp>
        <p:nvSpPr>
          <p:cNvPr id="8" name="Text 5"/>
          <p:cNvSpPr/>
          <p:nvPr/>
        </p:nvSpPr>
        <p:spPr>
          <a:xfrm>
            <a:off x="3513653" y="2748677"/>
            <a:ext cx="2130862" cy="710803"/>
          </a:xfrm>
          <a:prstGeom prst="rect">
            <a:avLst/>
          </a:prstGeom>
          <a:noFill/>
          <a:ln/>
        </p:spPr>
        <p:txBody>
          <a:bodyPr wrap="square" rtlCol="0" anchor="t"/>
          <a:lstStyle/>
          <a:p>
            <a:pPr marL="0" indent="0">
              <a:lnSpc>
                <a:spcPts val="2799"/>
              </a:lnSpc>
              <a:buNone/>
            </a:pPr>
            <a:r>
              <a:rPr lang="en-US" sz="1750" b="1" dirty="0">
                <a:solidFill>
                  <a:srgbClr val="1F7135"/>
                </a:solidFill>
                <a:latin typeface="Source Sans Pro" pitchFamily="34" charset="0"/>
                <a:ea typeface="Source Sans Pro" pitchFamily="34" charset="-122"/>
                <a:cs typeface="Source Sans Pro" pitchFamily="34" charset="-120"/>
              </a:rPr>
              <a:t>Interactive Dashboards</a:t>
            </a:r>
            <a:endParaRPr lang="en-US" sz="1750" dirty="0"/>
          </a:p>
        </p:txBody>
      </p:sp>
      <p:sp>
        <p:nvSpPr>
          <p:cNvPr id="9" name="Text 6"/>
          <p:cNvSpPr/>
          <p:nvPr/>
        </p:nvSpPr>
        <p:spPr>
          <a:xfrm>
            <a:off x="3513653" y="3659386"/>
            <a:ext cx="2130862" cy="2487811"/>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Create visually appealing and interactive dashboards that present complex data in a user-friendly manner.</a:t>
            </a:r>
            <a:endParaRPr lang="en-US" sz="1750" dirty="0"/>
          </a:p>
        </p:txBody>
      </p:sp>
      <p:sp>
        <p:nvSpPr>
          <p:cNvPr id="10" name="Text 7"/>
          <p:cNvSpPr/>
          <p:nvPr/>
        </p:nvSpPr>
        <p:spPr>
          <a:xfrm>
            <a:off x="6194108" y="2748677"/>
            <a:ext cx="2130862" cy="355402"/>
          </a:xfrm>
          <a:prstGeom prst="rect">
            <a:avLst/>
          </a:prstGeom>
          <a:noFill/>
          <a:ln/>
        </p:spPr>
        <p:txBody>
          <a:bodyPr wrap="none" rtlCol="0" anchor="t"/>
          <a:lstStyle/>
          <a:p>
            <a:pPr marL="0" indent="0">
              <a:lnSpc>
                <a:spcPts val="2799"/>
              </a:lnSpc>
              <a:buNone/>
            </a:pPr>
            <a:r>
              <a:rPr lang="en-US" sz="1750" b="1" dirty="0">
                <a:solidFill>
                  <a:srgbClr val="1F7135"/>
                </a:solidFill>
                <a:latin typeface="Source Sans Pro" pitchFamily="34" charset="0"/>
                <a:ea typeface="Source Sans Pro" pitchFamily="34" charset="-122"/>
                <a:cs typeface="Source Sans Pro" pitchFamily="34" charset="-120"/>
              </a:rPr>
              <a:t>Informative Reports</a:t>
            </a:r>
            <a:endParaRPr lang="en-US" sz="1750" dirty="0"/>
          </a:p>
        </p:txBody>
      </p:sp>
      <p:sp>
        <p:nvSpPr>
          <p:cNvPr id="11" name="Text 8"/>
          <p:cNvSpPr/>
          <p:nvPr/>
        </p:nvSpPr>
        <p:spPr>
          <a:xfrm>
            <a:off x="6194108" y="3303984"/>
            <a:ext cx="2130862" cy="2132409"/>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Generate comprehensive reports that highlight key findings and support decision-making processes.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456611"/>
            <a:ext cx="858012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Data Cleansing &amp; Transformation</a:t>
            </a:r>
            <a:endParaRPr lang="en-US" sz="4374" dirty="0"/>
          </a:p>
        </p:txBody>
      </p:sp>
      <p:pic>
        <p:nvPicPr>
          <p:cNvPr id="5" name="Image 0" descr="preencoded.png"/>
          <p:cNvPicPr>
            <a:picLocks noChangeAspect="1"/>
          </p:cNvPicPr>
          <p:nvPr/>
        </p:nvPicPr>
        <p:blipFill>
          <a:blip r:embed="rId3"/>
          <a:stretch>
            <a:fillRect/>
          </a:stretch>
        </p:blipFill>
        <p:spPr>
          <a:xfrm>
            <a:off x="2348389" y="2595324"/>
            <a:ext cx="3088958" cy="1909048"/>
          </a:xfrm>
          <a:prstGeom prst="rect">
            <a:avLst/>
          </a:prstGeom>
        </p:spPr>
      </p:pic>
      <p:sp>
        <p:nvSpPr>
          <p:cNvPr id="6" name="Text 3"/>
          <p:cNvSpPr/>
          <p:nvPr/>
        </p:nvSpPr>
        <p:spPr>
          <a:xfrm>
            <a:off x="2348389" y="4782026"/>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Cleaning</a:t>
            </a:r>
            <a:endParaRPr lang="en-US" sz="2187" dirty="0"/>
          </a:p>
        </p:txBody>
      </p:sp>
      <p:sp>
        <p:nvSpPr>
          <p:cNvPr id="7" name="Text 4"/>
          <p:cNvSpPr/>
          <p:nvPr/>
        </p:nvSpPr>
        <p:spPr>
          <a:xfrm>
            <a:off x="2348389" y="5351383"/>
            <a:ext cx="3088958" cy="1421606"/>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Ensure accurate and reliable data by cleaning and removing inconsistencies, outliers, and inaccuracies.</a:t>
            </a:r>
            <a:endParaRPr lang="en-US" sz="1750" dirty="0"/>
          </a:p>
        </p:txBody>
      </p:sp>
      <p:pic>
        <p:nvPicPr>
          <p:cNvPr id="8" name="Image 1" descr="preencoded.png"/>
          <p:cNvPicPr>
            <a:picLocks noChangeAspect="1"/>
          </p:cNvPicPr>
          <p:nvPr/>
        </p:nvPicPr>
        <p:blipFill>
          <a:blip r:embed="rId4"/>
          <a:stretch>
            <a:fillRect/>
          </a:stretch>
        </p:blipFill>
        <p:spPr>
          <a:xfrm>
            <a:off x="5770602" y="2595324"/>
            <a:ext cx="3088958" cy="1909048"/>
          </a:xfrm>
          <a:prstGeom prst="rect">
            <a:avLst/>
          </a:prstGeom>
        </p:spPr>
      </p:pic>
      <p:sp>
        <p:nvSpPr>
          <p:cNvPr id="9" name="Text 5"/>
          <p:cNvSpPr/>
          <p:nvPr/>
        </p:nvSpPr>
        <p:spPr>
          <a:xfrm>
            <a:off x="5770602" y="4782026"/>
            <a:ext cx="268986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Transformation</a:t>
            </a:r>
            <a:endParaRPr lang="en-US" sz="2187" dirty="0"/>
          </a:p>
        </p:txBody>
      </p:sp>
      <p:sp>
        <p:nvSpPr>
          <p:cNvPr id="10" name="Text 6"/>
          <p:cNvSpPr/>
          <p:nvPr/>
        </p:nvSpPr>
        <p:spPr>
          <a:xfrm>
            <a:off x="5770602" y="5351383"/>
            <a:ext cx="3088958" cy="1421606"/>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Transform raw transportation data into a structured format suitable for analysis and visualization.</a:t>
            </a:r>
            <a:endParaRPr lang="en-US" sz="1750" dirty="0"/>
          </a:p>
        </p:txBody>
      </p:sp>
      <p:pic>
        <p:nvPicPr>
          <p:cNvPr id="11" name="Image 2" descr="preencoded.png"/>
          <p:cNvPicPr>
            <a:picLocks noChangeAspect="1"/>
          </p:cNvPicPr>
          <p:nvPr/>
        </p:nvPicPr>
        <p:blipFill>
          <a:blip r:embed="rId5"/>
          <a:stretch>
            <a:fillRect/>
          </a:stretch>
        </p:blipFill>
        <p:spPr>
          <a:xfrm>
            <a:off x="9192816" y="2595324"/>
            <a:ext cx="3089077" cy="1909167"/>
          </a:xfrm>
          <a:prstGeom prst="rect">
            <a:avLst/>
          </a:prstGeom>
        </p:spPr>
      </p:pic>
      <p:sp>
        <p:nvSpPr>
          <p:cNvPr id="12" name="Text 7"/>
          <p:cNvSpPr/>
          <p:nvPr/>
        </p:nvSpPr>
        <p:spPr>
          <a:xfrm>
            <a:off x="9192816" y="4782145"/>
            <a:ext cx="239268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Statistical Analysis</a:t>
            </a:r>
            <a:endParaRPr lang="en-US" sz="2187" dirty="0"/>
          </a:p>
        </p:txBody>
      </p:sp>
      <p:sp>
        <p:nvSpPr>
          <p:cNvPr id="13" name="Text 8"/>
          <p:cNvSpPr/>
          <p:nvPr/>
        </p:nvSpPr>
        <p:spPr>
          <a:xfrm>
            <a:off x="9192816" y="5351502"/>
            <a:ext cx="3089077"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Apply statistical techniques to make meaningful inferences and draw actionable conclusions.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082754"/>
            <a:ext cx="9933503" cy="138874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Improving Public Transportation Experience</a:t>
            </a:r>
            <a:endParaRPr lang="en-US" sz="4374" dirty="0"/>
          </a:p>
        </p:txBody>
      </p:sp>
      <p:sp>
        <p:nvSpPr>
          <p:cNvPr id="5" name="Shape 3"/>
          <p:cNvSpPr/>
          <p:nvPr/>
        </p:nvSpPr>
        <p:spPr>
          <a:xfrm>
            <a:off x="7301270" y="2915841"/>
            <a:ext cx="27742" cy="4230886"/>
          </a:xfrm>
          <a:prstGeom prst="rect">
            <a:avLst/>
          </a:prstGeom>
          <a:solidFill>
            <a:srgbClr val="38512F"/>
          </a:solidFill>
          <a:ln/>
        </p:spPr>
        <p:txBody>
          <a:bodyPr/>
          <a:lstStyle/>
          <a:p>
            <a:endParaRPr lang="en-IN"/>
          </a:p>
        </p:txBody>
      </p:sp>
      <p:sp>
        <p:nvSpPr>
          <p:cNvPr id="6" name="Shape 4"/>
          <p:cNvSpPr/>
          <p:nvPr/>
        </p:nvSpPr>
        <p:spPr>
          <a:xfrm>
            <a:off x="7565053" y="3325475"/>
            <a:ext cx="777597" cy="27742"/>
          </a:xfrm>
          <a:prstGeom prst="rect">
            <a:avLst/>
          </a:prstGeom>
          <a:solidFill>
            <a:srgbClr val="38512F"/>
          </a:solidFill>
          <a:ln/>
        </p:spPr>
        <p:txBody>
          <a:bodyPr/>
          <a:lstStyle/>
          <a:p>
            <a:endParaRPr lang="en-IN"/>
          </a:p>
        </p:txBody>
      </p:sp>
      <p:sp>
        <p:nvSpPr>
          <p:cNvPr id="7" name="Shape 5"/>
          <p:cNvSpPr/>
          <p:nvPr/>
        </p:nvSpPr>
        <p:spPr>
          <a:xfrm>
            <a:off x="7065109" y="3089434"/>
            <a:ext cx="499943" cy="499943"/>
          </a:xfrm>
          <a:prstGeom prst="roundRect">
            <a:avLst>
              <a:gd name="adj" fmla="val 13333"/>
            </a:avLst>
          </a:prstGeom>
          <a:solidFill>
            <a:srgbClr val="F6E9D5"/>
          </a:solidFill>
          <a:ln/>
        </p:spPr>
        <p:txBody>
          <a:bodyPr/>
          <a:lstStyle/>
          <a:p>
            <a:endParaRPr lang="en-IN"/>
          </a:p>
        </p:txBody>
      </p:sp>
      <p:sp>
        <p:nvSpPr>
          <p:cNvPr id="8" name="Text 6"/>
          <p:cNvSpPr/>
          <p:nvPr/>
        </p:nvSpPr>
        <p:spPr>
          <a:xfrm>
            <a:off x="7254061" y="3131106"/>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9" name="Text 7"/>
          <p:cNvSpPr/>
          <p:nvPr/>
        </p:nvSpPr>
        <p:spPr>
          <a:xfrm>
            <a:off x="8537138" y="3138011"/>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Efficient Routes</a:t>
            </a:r>
            <a:endParaRPr lang="en-US" sz="2187" dirty="0"/>
          </a:p>
        </p:txBody>
      </p:sp>
      <p:sp>
        <p:nvSpPr>
          <p:cNvPr id="10" name="Text 8"/>
          <p:cNvSpPr/>
          <p:nvPr/>
        </p:nvSpPr>
        <p:spPr>
          <a:xfrm>
            <a:off x="8537138" y="3707368"/>
            <a:ext cx="3744754"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and optimize routes for improved efficiency, shorter travel times, and reduced congestion.</a:t>
            </a:r>
            <a:endParaRPr lang="en-US" sz="1750" dirty="0"/>
          </a:p>
        </p:txBody>
      </p:sp>
      <p:sp>
        <p:nvSpPr>
          <p:cNvPr id="11" name="Shape 9"/>
          <p:cNvSpPr/>
          <p:nvPr/>
        </p:nvSpPr>
        <p:spPr>
          <a:xfrm>
            <a:off x="6287512" y="4436328"/>
            <a:ext cx="777597" cy="27742"/>
          </a:xfrm>
          <a:prstGeom prst="rect">
            <a:avLst/>
          </a:prstGeom>
          <a:solidFill>
            <a:srgbClr val="38512F"/>
          </a:solidFill>
          <a:ln/>
        </p:spPr>
        <p:txBody>
          <a:bodyPr/>
          <a:lstStyle/>
          <a:p>
            <a:endParaRPr lang="en-IN"/>
          </a:p>
        </p:txBody>
      </p:sp>
      <p:sp>
        <p:nvSpPr>
          <p:cNvPr id="12" name="Shape 10"/>
          <p:cNvSpPr/>
          <p:nvPr/>
        </p:nvSpPr>
        <p:spPr>
          <a:xfrm>
            <a:off x="7065109" y="4200287"/>
            <a:ext cx="499943" cy="499943"/>
          </a:xfrm>
          <a:prstGeom prst="roundRect">
            <a:avLst>
              <a:gd name="adj" fmla="val 13333"/>
            </a:avLst>
          </a:prstGeom>
          <a:solidFill>
            <a:srgbClr val="F6E9D5"/>
          </a:solidFill>
          <a:ln/>
        </p:spPr>
        <p:txBody>
          <a:bodyPr/>
          <a:lstStyle/>
          <a:p>
            <a:endParaRPr lang="en-IN"/>
          </a:p>
        </p:txBody>
      </p:sp>
      <p:sp>
        <p:nvSpPr>
          <p:cNvPr id="13" name="Text 11"/>
          <p:cNvSpPr/>
          <p:nvPr/>
        </p:nvSpPr>
        <p:spPr>
          <a:xfrm>
            <a:off x="7227391" y="4241959"/>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4" name="Text 12"/>
          <p:cNvSpPr/>
          <p:nvPr/>
        </p:nvSpPr>
        <p:spPr>
          <a:xfrm>
            <a:off x="3616523" y="4248864"/>
            <a:ext cx="2476500" cy="347186"/>
          </a:xfrm>
          <a:prstGeom prst="rect">
            <a:avLst/>
          </a:prstGeom>
          <a:noFill/>
          <a:ln/>
        </p:spPr>
        <p:txBody>
          <a:bodyPr wrap="none" rtlCol="0" anchor="t"/>
          <a:lstStyle/>
          <a:p>
            <a:pPr marL="0" indent="0" algn="r">
              <a:lnSpc>
                <a:spcPts val="2734"/>
              </a:lnSpc>
              <a:buNone/>
            </a:pPr>
            <a:r>
              <a:rPr lang="en-US" sz="2187" dirty="0">
                <a:solidFill>
                  <a:srgbClr val="38512F"/>
                </a:solidFill>
                <a:latin typeface="Lora" pitchFamily="34" charset="0"/>
                <a:ea typeface="Lora" pitchFamily="34" charset="-122"/>
                <a:cs typeface="Lora" pitchFamily="34" charset="-120"/>
              </a:rPr>
              <a:t>Real-Time Updates</a:t>
            </a:r>
            <a:endParaRPr lang="en-US" sz="2187" dirty="0"/>
          </a:p>
        </p:txBody>
      </p:sp>
      <p:sp>
        <p:nvSpPr>
          <p:cNvPr id="15" name="Text 13"/>
          <p:cNvSpPr/>
          <p:nvPr/>
        </p:nvSpPr>
        <p:spPr>
          <a:xfrm>
            <a:off x="2348389" y="4818221"/>
            <a:ext cx="3744635" cy="1066205"/>
          </a:xfrm>
          <a:prstGeom prst="rect">
            <a:avLst/>
          </a:prstGeom>
          <a:noFill/>
          <a:ln/>
        </p:spPr>
        <p:txBody>
          <a:bodyPr wrap="square" rtlCol="0" anchor="t"/>
          <a:lstStyle/>
          <a:p>
            <a:pPr marL="0" indent="0" algn="r">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Implement real-time updates to keep passengers informed about the status of their routes and available services.</a:t>
            </a:r>
            <a:endParaRPr lang="en-US" sz="1750" dirty="0"/>
          </a:p>
        </p:txBody>
      </p:sp>
      <p:sp>
        <p:nvSpPr>
          <p:cNvPr id="16" name="Shape 14"/>
          <p:cNvSpPr/>
          <p:nvPr/>
        </p:nvSpPr>
        <p:spPr>
          <a:xfrm>
            <a:off x="7565053" y="5631597"/>
            <a:ext cx="777597" cy="27742"/>
          </a:xfrm>
          <a:prstGeom prst="rect">
            <a:avLst/>
          </a:prstGeom>
          <a:solidFill>
            <a:srgbClr val="38512F"/>
          </a:solidFill>
          <a:ln/>
        </p:spPr>
        <p:txBody>
          <a:bodyPr/>
          <a:lstStyle/>
          <a:p>
            <a:endParaRPr lang="en-IN"/>
          </a:p>
        </p:txBody>
      </p:sp>
      <p:sp>
        <p:nvSpPr>
          <p:cNvPr id="17" name="Shape 15"/>
          <p:cNvSpPr/>
          <p:nvPr/>
        </p:nvSpPr>
        <p:spPr>
          <a:xfrm>
            <a:off x="7065109" y="5395555"/>
            <a:ext cx="499943" cy="499943"/>
          </a:xfrm>
          <a:prstGeom prst="roundRect">
            <a:avLst>
              <a:gd name="adj" fmla="val 13333"/>
            </a:avLst>
          </a:prstGeom>
          <a:solidFill>
            <a:srgbClr val="F6E9D5"/>
          </a:solidFill>
          <a:ln/>
        </p:spPr>
        <p:txBody>
          <a:bodyPr/>
          <a:lstStyle/>
          <a:p>
            <a:endParaRPr lang="en-IN"/>
          </a:p>
        </p:txBody>
      </p:sp>
      <p:sp>
        <p:nvSpPr>
          <p:cNvPr id="18" name="Text 16"/>
          <p:cNvSpPr/>
          <p:nvPr/>
        </p:nvSpPr>
        <p:spPr>
          <a:xfrm>
            <a:off x="7223581" y="5437227"/>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9" name="Text 17"/>
          <p:cNvSpPr/>
          <p:nvPr/>
        </p:nvSpPr>
        <p:spPr>
          <a:xfrm>
            <a:off x="8537138" y="5440085"/>
            <a:ext cx="3744754" cy="1066205"/>
          </a:xfrm>
          <a:prstGeom prst="rect">
            <a:avLst/>
          </a:prstGeom>
          <a:noFill/>
          <a:ln/>
        </p:spPr>
        <p:txBody>
          <a:bodyPr wrap="square" rtlCol="0" anchor="t"/>
          <a:lstStyle/>
          <a:p>
            <a:pPr marL="0" indent="0" algn="l">
              <a:lnSpc>
                <a:spcPts val="2799"/>
              </a:lnSpc>
              <a:buNone/>
            </a:pPr>
            <a:r>
              <a:rPr lang="en-US" sz="2190" dirty="0">
                <a:solidFill>
                  <a:srgbClr val="3A3630"/>
                </a:solidFill>
                <a:latin typeface="Lora" pitchFamily="2" charset="0"/>
                <a:ea typeface="Source Sans Pro" pitchFamily="34" charset="-122"/>
                <a:cs typeface="Source Sans Pro" pitchFamily="34" charset="-120"/>
              </a:rPr>
              <a:t>Feedback</a:t>
            </a:r>
            <a:r>
              <a:rPr lang="en-US" sz="1750" dirty="0">
                <a:solidFill>
                  <a:srgbClr val="3A3630"/>
                </a:solidFill>
                <a:latin typeface="Source Sans Pro" pitchFamily="34" charset="0"/>
                <a:ea typeface="Source Sans Pro" pitchFamily="34" charset="-122"/>
                <a:cs typeface="Source Sans Pro" pitchFamily="34" charset="-120"/>
              </a:rPr>
              <a:t>                                </a:t>
            </a:r>
          </a:p>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Encourage and leverage passenger feedback to continuously enhance and tailor transportation services.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354455"/>
            <a:ext cx="800100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Building Data-Driven Solutions</a:t>
            </a:r>
            <a:endParaRPr lang="en-US" sz="4374" dirty="0"/>
          </a:p>
        </p:txBody>
      </p:sp>
      <p:sp>
        <p:nvSpPr>
          <p:cNvPr id="5" name="Shape 3"/>
          <p:cNvSpPr/>
          <p:nvPr/>
        </p:nvSpPr>
        <p:spPr>
          <a:xfrm>
            <a:off x="2348389" y="2493169"/>
            <a:ext cx="4855726" cy="2079903"/>
          </a:xfrm>
          <a:prstGeom prst="roundRect">
            <a:avLst>
              <a:gd name="adj" fmla="val 3205"/>
            </a:avLst>
          </a:prstGeom>
          <a:solidFill>
            <a:srgbClr val="F6E9D5"/>
          </a:solidFill>
          <a:ln/>
        </p:spPr>
        <p:txBody>
          <a:bodyPr/>
          <a:lstStyle/>
          <a:p>
            <a:endParaRPr lang="en-IN"/>
          </a:p>
        </p:txBody>
      </p:sp>
      <p:sp>
        <p:nvSpPr>
          <p:cNvPr id="6" name="Text 4"/>
          <p:cNvSpPr/>
          <p:nvPr/>
        </p:nvSpPr>
        <p:spPr>
          <a:xfrm>
            <a:off x="2570559" y="2715339"/>
            <a:ext cx="346710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Informed Decision-Making</a:t>
            </a:r>
            <a:endParaRPr lang="en-US" sz="2187" dirty="0"/>
          </a:p>
        </p:txBody>
      </p:sp>
      <p:sp>
        <p:nvSpPr>
          <p:cNvPr id="7" name="Text 5"/>
          <p:cNvSpPr/>
          <p:nvPr/>
        </p:nvSpPr>
        <p:spPr>
          <a:xfrm>
            <a:off x="2570559" y="3284696"/>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Empower stakeholders with data-driven insights to make informed decisions for transportation improvements.</a:t>
            </a:r>
            <a:endParaRPr lang="en-US" sz="1750" dirty="0"/>
          </a:p>
        </p:txBody>
      </p:sp>
      <p:sp>
        <p:nvSpPr>
          <p:cNvPr id="8" name="Shape 6"/>
          <p:cNvSpPr/>
          <p:nvPr/>
        </p:nvSpPr>
        <p:spPr>
          <a:xfrm>
            <a:off x="7426285" y="2493169"/>
            <a:ext cx="4855726" cy="2079903"/>
          </a:xfrm>
          <a:prstGeom prst="roundRect">
            <a:avLst>
              <a:gd name="adj" fmla="val 3205"/>
            </a:avLst>
          </a:prstGeom>
          <a:solidFill>
            <a:srgbClr val="F6E9D5"/>
          </a:solidFill>
          <a:ln/>
        </p:spPr>
        <p:txBody>
          <a:bodyPr/>
          <a:lstStyle/>
          <a:p>
            <a:endParaRPr lang="en-IN"/>
          </a:p>
        </p:txBody>
      </p:sp>
      <p:sp>
        <p:nvSpPr>
          <p:cNvPr id="9" name="Text 7"/>
          <p:cNvSpPr/>
          <p:nvPr/>
        </p:nvSpPr>
        <p:spPr>
          <a:xfrm>
            <a:off x="7648456" y="2715339"/>
            <a:ext cx="272034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Service Optimization</a:t>
            </a:r>
            <a:endParaRPr lang="en-US" sz="2187" dirty="0"/>
          </a:p>
        </p:txBody>
      </p:sp>
      <p:sp>
        <p:nvSpPr>
          <p:cNvPr id="10" name="Text 8"/>
          <p:cNvSpPr/>
          <p:nvPr/>
        </p:nvSpPr>
        <p:spPr>
          <a:xfrm>
            <a:off x="7648456" y="3284696"/>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areas of improvement to optimize public transportation services for enhanced efficiency and reliability.</a:t>
            </a:r>
            <a:endParaRPr lang="en-US" sz="1750" dirty="0"/>
          </a:p>
        </p:txBody>
      </p:sp>
      <p:sp>
        <p:nvSpPr>
          <p:cNvPr id="11" name="Shape 9"/>
          <p:cNvSpPr/>
          <p:nvPr/>
        </p:nvSpPr>
        <p:spPr>
          <a:xfrm>
            <a:off x="2348389" y="4795242"/>
            <a:ext cx="4855726" cy="2079903"/>
          </a:xfrm>
          <a:prstGeom prst="roundRect">
            <a:avLst>
              <a:gd name="adj" fmla="val 3205"/>
            </a:avLst>
          </a:prstGeom>
          <a:solidFill>
            <a:srgbClr val="F6E9D5"/>
          </a:solidFill>
          <a:ln/>
        </p:spPr>
        <p:txBody>
          <a:bodyPr/>
          <a:lstStyle/>
          <a:p>
            <a:endParaRPr lang="en-IN"/>
          </a:p>
        </p:txBody>
      </p:sp>
      <p:sp>
        <p:nvSpPr>
          <p:cNvPr id="12" name="Text 10"/>
          <p:cNvSpPr/>
          <p:nvPr/>
        </p:nvSpPr>
        <p:spPr>
          <a:xfrm>
            <a:off x="2570559" y="5017413"/>
            <a:ext cx="421386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Enhanced Passenger Experience</a:t>
            </a:r>
            <a:endParaRPr lang="en-US" sz="2187" dirty="0"/>
          </a:p>
        </p:txBody>
      </p:sp>
      <p:sp>
        <p:nvSpPr>
          <p:cNvPr id="13" name="Text 11"/>
          <p:cNvSpPr/>
          <p:nvPr/>
        </p:nvSpPr>
        <p:spPr>
          <a:xfrm>
            <a:off x="2570559" y="5586770"/>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Tailor transportation services by focusing on passenger needs and preferences for an improved travel experience.</a:t>
            </a:r>
            <a:endParaRPr lang="en-US" sz="1750" dirty="0"/>
          </a:p>
        </p:txBody>
      </p:sp>
      <p:sp>
        <p:nvSpPr>
          <p:cNvPr id="14" name="Shape 12"/>
          <p:cNvSpPr/>
          <p:nvPr/>
        </p:nvSpPr>
        <p:spPr>
          <a:xfrm>
            <a:off x="7426285" y="4795242"/>
            <a:ext cx="4855726" cy="2079903"/>
          </a:xfrm>
          <a:prstGeom prst="roundRect">
            <a:avLst>
              <a:gd name="adj" fmla="val 3205"/>
            </a:avLst>
          </a:prstGeom>
          <a:solidFill>
            <a:srgbClr val="F6E9D5"/>
          </a:solidFill>
          <a:ln/>
        </p:spPr>
        <p:txBody>
          <a:bodyPr/>
          <a:lstStyle/>
          <a:p>
            <a:endParaRPr lang="en-IN"/>
          </a:p>
        </p:txBody>
      </p:sp>
      <p:sp>
        <p:nvSpPr>
          <p:cNvPr id="15" name="Text 13"/>
          <p:cNvSpPr/>
          <p:nvPr/>
        </p:nvSpPr>
        <p:spPr>
          <a:xfrm>
            <a:off x="7648456" y="5017413"/>
            <a:ext cx="361188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Future Growth &amp; Expansion</a:t>
            </a:r>
            <a:endParaRPr lang="en-US" sz="2187" dirty="0"/>
          </a:p>
        </p:txBody>
      </p:sp>
      <p:sp>
        <p:nvSpPr>
          <p:cNvPr id="16" name="Text 14"/>
          <p:cNvSpPr/>
          <p:nvPr/>
        </p:nvSpPr>
        <p:spPr>
          <a:xfrm>
            <a:off x="7648456" y="5586770"/>
            <a:ext cx="4411385"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Support future growth and expansion plans by leveraging data insights to meet changing transportation demands.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642</Words>
  <Application>Microsoft Office PowerPoint</Application>
  <PresentationFormat>Custom</PresentationFormat>
  <Paragraphs>97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 Rayyan</cp:lastModifiedBy>
  <cp:revision>2</cp:revision>
  <dcterms:created xsi:type="dcterms:W3CDTF">2023-09-30T17:54:30Z</dcterms:created>
  <dcterms:modified xsi:type="dcterms:W3CDTF">2023-09-30T17:59:35Z</dcterms:modified>
</cp:coreProperties>
</file>